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8" r:id="rId3"/>
    <p:sldId id="262" r:id="rId4"/>
    <p:sldId id="260"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12/10/2017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965848"/>
            <a:ext cx="9144000" cy="2387600"/>
          </a:xfrm>
        </p:spPr>
        <p:txBody>
          <a:bodyPr/>
          <a:lstStyle/>
          <a:p>
            <a:r>
              <a:rPr lang="en-US" dirty="0">
                <a:solidFill>
                  <a:schemeClr val="bg1"/>
                </a:solidFill>
                <a:latin typeface="Roboto" pitchFamily="2" charset="0"/>
                <a:ea typeface="Roboto" pitchFamily="2" charset="0"/>
              </a:rPr>
              <a:t>Output Operations on </a:t>
            </a:r>
            <a:r>
              <a:rPr lang="en-US" dirty="0" err="1">
                <a:solidFill>
                  <a:schemeClr val="bg1"/>
                </a:solidFill>
                <a:latin typeface="Roboto" pitchFamily="2" charset="0"/>
                <a:ea typeface="Roboto" pitchFamily="2" charset="0"/>
              </a:rPr>
              <a:t>DStreams</a:t>
            </a:r>
            <a:endParaRPr lang="en-US" dirty="0">
              <a:solidFill>
                <a:schemeClr val="bg1"/>
              </a:solidFill>
              <a:latin typeface="Roboto" pitchFamily="2" charset="0"/>
              <a:ea typeface="Roboto" pitchFamily="2" charset="0"/>
            </a:endParaRP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Overview</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rPr>
              <a:t>Output operations allow </a:t>
            </a:r>
            <a:r>
              <a:rPr lang="en-US" dirty="0" err="1">
                <a:solidFill>
                  <a:schemeClr val="bg1"/>
                </a:solidFill>
              </a:rPr>
              <a:t>DStream’s</a:t>
            </a:r>
            <a:r>
              <a:rPr lang="en-US" dirty="0">
                <a:solidFill>
                  <a:schemeClr val="bg1"/>
                </a:solidFill>
              </a:rPr>
              <a:t> data to be pushed out to external systems like a database or a file systems.</a:t>
            </a:r>
          </a:p>
          <a:p>
            <a:pPr fontAlgn="base"/>
            <a:r>
              <a:rPr lang="en-US" dirty="0">
                <a:solidFill>
                  <a:schemeClr val="bg1"/>
                </a:solidFill>
              </a:rPr>
              <a:t>Since the output operations actually allow the transformed data to be consumed by external systems, they trigger the actual execution of all the </a:t>
            </a:r>
            <a:r>
              <a:rPr lang="en-US" dirty="0" err="1">
                <a:solidFill>
                  <a:schemeClr val="bg1"/>
                </a:solidFill>
              </a:rPr>
              <a:t>DStream</a:t>
            </a:r>
            <a:r>
              <a:rPr lang="en-US" dirty="0">
                <a:solidFill>
                  <a:schemeClr val="bg1"/>
                </a:solidFill>
              </a:rPr>
              <a:t> transformations (similar to actions for RDDs). </a:t>
            </a:r>
            <a:endParaRPr lang="en-US" sz="2000" dirty="0">
              <a:solidFill>
                <a:schemeClr val="bg1"/>
              </a:solidFill>
              <a:latin typeface="Roboto" pitchFamily="2" charset="0"/>
              <a:ea typeface="Roboto" pitchFamily="2"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Currently Defined Output Operations</a:t>
            </a:r>
            <a:endParaRPr lang="en-US" dirty="0">
              <a:solidFill>
                <a:schemeClr val="bg1"/>
              </a:solidFill>
              <a:latin typeface="Consolas" panose="020B0609020204030204" pitchFamily="49" charset="0"/>
            </a:endParaRPr>
          </a:p>
        </p:txBody>
      </p:sp>
      <p:graphicFrame>
        <p:nvGraphicFramePr>
          <p:cNvPr id="6" name="Table 5">
            <a:extLst>
              <a:ext uri="{FF2B5EF4-FFF2-40B4-BE49-F238E27FC236}">
                <a16:creationId xmlns:a16="http://schemas.microsoft.com/office/drawing/2014/main" id="{93BBE9B2-D559-40F4-8BC3-1718E007A428}"/>
              </a:ext>
            </a:extLst>
          </p:cNvPr>
          <p:cNvGraphicFramePr>
            <a:graphicFrameLocks noGrp="1"/>
          </p:cNvGraphicFramePr>
          <p:nvPr>
            <p:extLst>
              <p:ext uri="{D42A27DB-BD31-4B8C-83A1-F6EECF244321}">
                <p14:modId xmlns:p14="http://schemas.microsoft.com/office/powerpoint/2010/main" val="1587579348"/>
              </p:ext>
            </p:extLst>
          </p:nvPr>
        </p:nvGraphicFramePr>
        <p:xfrm>
          <a:off x="838199" y="1690688"/>
          <a:ext cx="10678298" cy="4952681"/>
        </p:xfrm>
        <a:graphic>
          <a:graphicData uri="http://schemas.openxmlformats.org/drawingml/2006/table">
            <a:tbl>
              <a:tblPr firstRow="1" bandRow="1">
                <a:tableStyleId>{69C7853C-536D-4A76-A0AE-DD22124D55A5}</a:tableStyleId>
              </a:tblPr>
              <a:tblGrid>
                <a:gridCol w="3702292">
                  <a:extLst>
                    <a:ext uri="{9D8B030D-6E8A-4147-A177-3AD203B41FA5}">
                      <a16:colId xmlns:a16="http://schemas.microsoft.com/office/drawing/2014/main" val="1231491263"/>
                    </a:ext>
                  </a:extLst>
                </a:gridCol>
                <a:gridCol w="6976006">
                  <a:extLst>
                    <a:ext uri="{9D8B030D-6E8A-4147-A177-3AD203B41FA5}">
                      <a16:colId xmlns:a16="http://schemas.microsoft.com/office/drawing/2014/main" val="802438172"/>
                    </a:ext>
                  </a:extLst>
                </a:gridCol>
              </a:tblGrid>
              <a:tr h="401723">
                <a:tc>
                  <a:txBody>
                    <a:bodyPr/>
                    <a:lstStyle/>
                    <a:p>
                      <a:r>
                        <a:rPr lang="en-US" dirty="0"/>
                        <a:t>Output Operation</a:t>
                      </a:r>
                    </a:p>
                  </a:txBody>
                  <a:tcPr/>
                </a:tc>
                <a:tc>
                  <a:txBody>
                    <a:bodyPr/>
                    <a:lstStyle/>
                    <a:p>
                      <a:r>
                        <a:rPr lang="en-US" dirty="0"/>
                        <a:t>Meaning</a:t>
                      </a:r>
                    </a:p>
                  </a:txBody>
                  <a:tcPr/>
                </a:tc>
                <a:extLst>
                  <a:ext uri="{0D108BD9-81ED-4DB2-BD59-A6C34878D82A}">
                    <a16:rowId xmlns:a16="http://schemas.microsoft.com/office/drawing/2014/main" val="707678104"/>
                  </a:ext>
                </a:extLst>
              </a:tr>
              <a:tr h="573318">
                <a:tc>
                  <a:txBody>
                    <a:bodyPr/>
                    <a:lstStyle/>
                    <a:p>
                      <a:r>
                        <a:rPr lang="en-US" sz="1800" kern="1200" dirty="0" err="1">
                          <a:solidFill>
                            <a:srgbClr val="00FFFF"/>
                          </a:solidFill>
                          <a:effectLst/>
                          <a:latin typeface="Consolas" panose="020B0609020204030204" pitchFamily="49" charset="0"/>
                        </a:rPr>
                        <a:t>pprint</a:t>
                      </a:r>
                      <a:r>
                        <a:rPr lang="en-US" sz="1800" kern="1200" dirty="0">
                          <a:solidFill>
                            <a:schemeClr val="bg1"/>
                          </a:solidFill>
                          <a:effectLst/>
                          <a:latin typeface="Consolas" panose="020B0609020204030204" pitchFamily="49" charset="0"/>
                        </a:rPr>
                        <a:t>()</a:t>
                      </a:r>
                      <a:endParaRPr lang="en-US" dirty="0">
                        <a:solidFill>
                          <a:schemeClr val="bg1"/>
                        </a:solidFill>
                        <a:latin typeface="Consolas" panose="020B0609020204030204" pitchFamily="49" charset="0"/>
                      </a:endParaRPr>
                    </a:p>
                  </a:txBody>
                  <a:tcPr>
                    <a:solidFill>
                      <a:schemeClr val="tx1">
                        <a:lumMod val="85000"/>
                        <a:lumOff val="15000"/>
                      </a:schemeClr>
                    </a:solidFill>
                  </a:tcPr>
                </a:tc>
                <a:tc>
                  <a:txBody>
                    <a:bodyPr/>
                    <a:lstStyle/>
                    <a:p>
                      <a:r>
                        <a:rPr lang="en-US" sz="1600" kern="1200" dirty="0">
                          <a:effectLst/>
                        </a:rPr>
                        <a:t>Prints the first ten elements of every batch of data in a </a:t>
                      </a:r>
                      <a:r>
                        <a:rPr lang="en-US" sz="1600" kern="1200" dirty="0" err="1">
                          <a:effectLst/>
                        </a:rPr>
                        <a:t>DStream</a:t>
                      </a:r>
                      <a:r>
                        <a:rPr lang="en-US" sz="1600" kern="1200" dirty="0">
                          <a:effectLst/>
                        </a:rPr>
                        <a:t> on the driver node running the streaming application. This is useful for development and debugging. </a:t>
                      </a:r>
                      <a:endParaRPr lang="en-US" sz="1600" dirty="0"/>
                    </a:p>
                  </a:txBody>
                  <a:tcPr/>
                </a:tc>
                <a:extLst>
                  <a:ext uri="{0D108BD9-81ED-4DB2-BD59-A6C34878D82A}">
                    <a16:rowId xmlns:a16="http://schemas.microsoft.com/office/drawing/2014/main" val="658694628"/>
                  </a:ext>
                </a:extLst>
              </a:tr>
              <a:tr h="573318">
                <a:tc>
                  <a:txBody>
                    <a:bodyPr/>
                    <a:lstStyle/>
                    <a:p>
                      <a:pPr algn="l" fontAlgn="t"/>
                      <a:r>
                        <a:rPr lang="en-US" dirty="0" err="1">
                          <a:solidFill>
                            <a:srgbClr val="00FFFF"/>
                          </a:solidFill>
                          <a:effectLst/>
                          <a:latin typeface="Consolas" panose="020B0609020204030204" pitchFamily="49" charset="0"/>
                        </a:rPr>
                        <a:t>saveAsTextFiles</a:t>
                      </a:r>
                      <a:r>
                        <a:rPr lang="en-US" dirty="0">
                          <a:solidFill>
                            <a:schemeClr val="bg1"/>
                          </a:solidFill>
                          <a:effectLst/>
                          <a:latin typeface="Consolas" panose="020B0609020204030204" pitchFamily="49" charset="0"/>
                        </a:rPr>
                        <a:t>(</a:t>
                      </a:r>
                      <a:r>
                        <a:rPr lang="en-US" i="1" dirty="0">
                          <a:solidFill>
                            <a:schemeClr val="bg1"/>
                          </a:solidFill>
                          <a:effectLst/>
                          <a:latin typeface="Consolas" panose="020B0609020204030204" pitchFamily="49" charset="0"/>
                        </a:rPr>
                        <a:t>prefix</a:t>
                      </a:r>
                      <a:r>
                        <a:rPr lang="en-US" dirty="0">
                          <a:solidFill>
                            <a:schemeClr val="bg1"/>
                          </a:solidFill>
                          <a:effectLst/>
                          <a:latin typeface="Consolas" panose="020B0609020204030204" pitchFamily="49" charset="0"/>
                        </a:rPr>
                        <a:t>, [</a:t>
                      </a:r>
                      <a:r>
                        <a:rPr lang="en-US" i="1" dirty="0">
                          <a:solidFill>
                            <a:schemeClr val="bg1"/>
                          </a:solidFill>
                          <a:effectLst/>
                          <a:latin typeface="Consolas" panose="020B0609020204030204" pitchFamily="49" charset="0"/>
                        </a:rPr>
                        <a:t>suffix</a:t>
                      </a:r>
                      <a:r>
                        <a:rPr lang="en-US" dirty="0">
                          <a:solidFill>
                            <a:schemeClr val="bg1"/>
                          </a:solidFill>
                          <a:effectLst/>
                          <a:latin typeface="Consolas" panose="020B0609020204030204" pitchFamily="49" charset="0"/>
                        </a:rPr>
                        <a:t>])</a:t>
                      </a:r>
                    </a:p>
                  </a:txBody>
                  <a:tcPr marL="38100" marR="38100" marT="38100" marB="38100">
                    <a:solidFill>
                      <a:schemeClr val="tx1">
                        <a:lumMod val="85000"/>
                        <a:lumOff val="15000"/>
                      </a:schemeClr>
                    </a:solidFill>
                  </a:tcPr>
                </a:tc>
                <a:tc>
                  <a:txBody>
                    <a:bodyPr/>
                    <a:lstStyle/>
                    <a:p>
                      <a:r>
                        <a:rPr lang="en-US" sz="1600" kern="1200" dirty="0">
                          <a:effectLst/>
                        </a:rPr>
                        <a:t>Save this </a:t>
                      </a:r>
                      <a:r>
                        <a:rPr lang="en-US" sz="1600" kern="1200" dirty="0" err="1">
                          <a:effectLst/>
                        </a:rPr>
                        <a:t>DStream's</a:t>
                      </a:r>
                      <a:r>
                        <a:rPr lang="en-US" sz="1600" kern="1200" dirty="0">
                          <a:effectLst/>
                        </a:rPr>
                        <a:t> contents as text files. The file name at each batch interval is generated based on prefix and suffix: "prefix-TIME_IN_MS[.suffix]".</a:t>
                      </a:r>
                      <a:endParaRPr lang="en-US" sz="1600" dirty="0"/>
                    </a:p>
                  </a:txBody>
                  <a:tcPr/>
                </a:tc>
                <a:extLst>
                  <a:ext uri="{0D108BD9-81ED-4DB2-BD59-A6C34878D82A}">
                    <a16:rowId xmlns:a16="http://schemas.microsoft.com/office/drawing/2014/main" val="575984154"/>
                  </a:ext>
                </a:extLst>
              </a:tr>
              <a:tr h="573318">
                <a:tc>
                  <a:txBody>
                    <a:bodyPr/>
                    <a:lstStyle/>
                    <a:p>
                      <a:r>
                        <a:rPr lang="en-US" sz="1800" kern="1200" dirty="0" err="1">
                          <a:solidFill>
                            <a:schemeClr val="bg1">
                              <a:lumMod val="65000"/>
                            </a:schemeClr>
                          </a:solidFill>
                          <a:effectLst/>
                          <a:latin typeface="Consolas" panose="020B0609020204030204" pitchFamily="49" charset="0"/>
                        </a:rPr>
                        <a:t>saveAsObjectFiles</a:t>
                      </a:r>
                      <a:r>
                        <a:rPr lang="en-US" sz="1800" kern="1200" dirty="0">
                          <a:solidFill>
                            <a:schemeClr val="bg1">
                              <a:lumMod val="65000"/>
                            </a:schemeClr>
                          </a:solidFill>
                          <a:effectLst/>
                          <a:latin typeface="Consolas" panose="020B0609020204030204" pitchFamily="49" charset="0"/>
                        </a:rPr>
                        <a:t>(</a:t>
                      </a:r>
                      <a:r>
                        <a:rPr lang="en-US" sz="1800" i="1" kern="1200" dirty="0">
                          <a:solidFill>
                            <a:schemeClr val="bg1">
                              <a:lumMod val="65000"/>
                            </a:schemeClr>
                          </a:solidFill>
                          <a:effectLst/>
                          <a:latin typeface="Consolas" panose="020B0609020204030204" pitchFamily="49" charset="0"/>
                        </a:rPr>
                        <a:t>prefix</a:t>
                      </a:r>
                      <a:r>
                        <a:rPr lang="en-US" sz="1800" kern="1200" dirty="0">
                          <a:solidFill>
                            <a:schemeClr val="bg1">
                              <a:lumMod val="65000"/>
                            </a:schemeClr>
                          </a:solidFill>
                          <a:effectLst/>
                          <a:latin typeface="Consolas" panose="020B0609020204030204" pitchFamily="49" charset="0"/>
                        </a:rPr>
                        <a:t>, [</a:t>
                      </a:r>
                      <a:r>
                        <a:rPr lang="en-US" sz="1800" i="1" kern="1200" dirty="0">
                          <a:solidFill>
                            <a:schemeClr val="bg1">
                              <a:lumMod val="65000"/>
                            </a:schemeClr>
                          </a:solidFill>
                          <a:effectLst/>
                          <a:latin typeface="Consolas" panose="020B0609020204030204" pitchFamily="49" charset="0"/>
                        </a:rPr>
                        <a:t>suffix</a:t>
                      </a:r>
                      <a:r>
                        <a:rPr lang="en-US" sz="1800" kern="1200" dirty="0">
                          <a:solidFill>
                            <a:schemeClr val="bg1">
                              <a:lumMod val="65000"/>
                            </a:schemeClr>
                          </a:solidFill>
                          <a:effectLst/>
                          <a:latin typeface="Consolas" panose="020B0609020204030204" pitchFamily="49" charset="0"/>
                        </a:rPr>
                        <a:t>])</a:t>
                      </a:r>
                      <a:endParaRPr lang="en-US" dirty="0">
                        <a:solidFill>
                          <a:schemeClr val="bg1">
                            <a:lumMod val="65000"/>
                          </a:schemeClr>
                        </a:solidFill>
                        <a:latin typeface="Consolas" panose="020B0609020204030204" pitchFamily="49" charset="0"/>
                      </a:endParaRPr>
                    </a:p>
                  </a:txBody>
                  <a:tcPr>
                    <a:solidFill>
                      <a:schemeClr val="tx1">
                        <a:lumMod val="85000"/>
                        <a:lumOff val="15000"/>
                      </a:schemeClr>
                    </a:solidFill>
                  </a:tcPr>
                </a:tc>
                <a:tc>
                  <a:txBody>
                    <a:bodyPr/>
                    <a:lstStyle/>
                    <a:p>
                      <a:r>
                        <a:rPr lang="en-US" sz="1600" kern="1200" dirty="0">
                          <a:solidFill>
                            <a:schemeClr val="bg1">
                              <a:lumMod val="85000"/>
                            </a:schemeClr>
                          </a:solidFill>
                          <a:effectLst/>
                        </a:rPr>
                        <a:t>Save this </a:t>
                      </a:r>
                      <a:r>
                        <a:rPr lang="en-US" sz="1600" kern="1200" dirty="0" err="1">
                          <a:solidFill>
                            <a:schemeClr val="bg1">
                              <a:lumMod val="85000"/>
                            </a:schemeClr>
                          </a:solidFill>
                          <a:effectLst/>
                        </a:rPr>
                        <a:t>DStream's</a:t>
                      </a:r>
                      <a:r>
                        <a:rPr lang="en-US" sz="1600" kern="1200" dirty="0">
                          <a:solidFill>
                            <a:schemeClr val="bg1">
                              <a:lumMod val="85000"/>
                            </a:schemeClr>
                          </a:solidFill>
                          <a:effectLst/>
                        </a:rPr>
                        <a:t> contents as </a:t>
                      </a:r>
                      <a:r>
                        <a:rPr lang="en-US" sz="1600" dirty="0" err="1">
                          <a:solidFill>
                            <a:schemeClr val="bg1">
                              <a:lumMod val="85000"/>
                            </a:schemeClr>
                          </a:solidFill>
                        </a:rPr>
                        <a:t>SequenceFiles</a:t>
                      </a:r>
                      <a:r>
                        <a:rPr lang="en-US" sz="1600" kern="1200" dirty="0">
                          <a:solidFill>
                            <a:schemeClr val="bg1">
                              <a:lumMod val="85000"/>
                            </a:schemeClr>
                          </a:solidFill>
                          <a:effectLst/>
                        </a:rPr>
                        <a:t> of serialized Java objects. The file name at each batch interval is generated based on prefix and suffix: "prefix-TIME_IN_MS[.suffix]". </a:t>
                      </a:r>
                      <a:endParaRPr lang="en-US" sz="1600" dirty="0">
                        <a:solidFill>
                          <a:schemeClr val="bg1">
                            <a:lumMod val="85000"/>
                          </a:schemeClr>
                        </a:solidFill>
                      </a:endParaRPr>
                    </a:p>
                  </a:txBody>
                  <a:tcPr/>
                </a:tc>
                <a:extLst>
                  <a:ext uri="{0D108BD9-81ED-4DB2-BD59-A6C34878D82A}">
                    <a16:rowId xmlns:a16="http://schemas.microsoft.com/office/drawing/2014/main" val="2576145212"/>
                  </a:ext>
                </a:extLst>
              </a:tr>
              <a:tr h="573318">
                <a:tc>
                  <a:txBody>
                    <a:bodyPr/>
                    <a:lstStyle/>
                    <a:p>
                      <a:r>
                        <a:rPr lang="en-US" sz="1800" kern="1200" dirty="0" err="1">
                          <a:solidFill>
                            <a:schemeClr val="bg1">
                              <a:lumMod val="65000"/>
                            </a:schemeClr>
                          </a:solidFill>
                          <a:effectLst/>
                          <a:latin typeface="Consolas" panose="020B0609020204030204" pitchFamily="49" charset="0"/>
                        </a:rPr>
                        <a:t>saveAsHadoopFiles</a:t>
                      </a:r>
                      <a:r>
                        <a:rPr lang="en-US" sz="1800" kern="1200" dirty="0">
                          <a:solidFill>
                            <a:schemeClr val="bg1">
                              <a:lumMod val="65000"/>
                            </a:schemeClr>
                          </a:solidFill>
                          <a:effectLst/>
                          <a:latin typeface="Consolas" panose="020B0609020204030204" pitchFamily="49" charset="0"/>
                        </a:rPr>
                        <a:t>(</a:t>
                      </a:r>
                      <a:r>
                        <a:rPr lang="en-US" sz="1800" i="1" kern="1200" dirty="0">
                          <a:solidFill>
                            <a:schemeClr val="bg1">
                              <a:lumMod val="65000"/>
                            </a:schemeClr>
                          </a:solidFill>
                          <a:effectLst/>
                          <a:latin typeface="Consolas" panose="020B0609020204030204" pitchFamily="49" charset="0"/>
                        </a:rPr>
                        <a:t>prefix</a:t>
                      </a:r>
                      <a:r>
                        <a:rPr lang="en-US" sz="1800" kern="1200" dirty="0">
                          <a:solidFill>
                            <a:schemeClr val="bg1">
                              <a:lumMod val="65000"/>
                            </a:schemeClr>
                          </a:solidFill>
                          <a:effectLst/>
                          <a:latin typeface="Consolas" panose="020B0609020204030204" pitchFamily="49" charset="0"/>
                        </a:rPr>
                        <a:t>, [</a:t>
                      </a:r>
                      <a:r>
                        <a:rPr lang="en-US" sz="1800" i="1" kern="1200" dirty="0">
                          <a:solidFill>
                            <a:schemeClr val="bg1">
                              <a:lumMod val="65000"/>
                            </a:schemeClr>
                          </a:solidFill>
                          <a:effectLst/>
                          <a:latin typeface="Consolas" panose="020B0609020204030204" pitchFamily="49" charset="0"/>
                        </a:rPr>
                        <a:t>suffix</a:t>
                      </a:r>
                      <a:r>
                        <a:rPr lang="en-US" sz="1800" kern="1200" dirty="0">
                          <a:solidFill>
                            <a:schemeClr val="bg1">
                              <a:lumMod val="65000"/>
                            </a:schemeClr>
                          </a:solidFill>
                          <a:effectLst/>
                          <a:latin typeface="Consolas" panose="020B0609020204030204" pitchFamily="49" charset="0"/>
                        </a:rPr>
                        <a:t>])</a:t>
                      </a:r>
                      <a:endParaRPr lang="en-US" dirty="0">
                        <a:solidFill>
                          <a:schemeClr val="bg1">
                            <a:lumMod val="65000"/>
                          </a:schemeClr>
                        </a:solidFill>
                        <a:latin typeface="Consolas" panose="020B0609020204030204" pitchFamily="49" charset="0"/>
                      </a:endParaRPr>
                    </a:p>
                  </a:txBody>
                  <a:tcPr>
                    <a:solidFill>
                      <a:schemeClr val="tx1">
                        <a:lumMod val="85000"/>
                        <a:lumOff val="15000"/>
                      </a:schemeClr>
                    </a:solidFill>
                  </a:tcPr>
                </a:tc>
                <a:tc>
                  <a:txBody>
                    <a:bodyPr/>
                    <a:lstStyle/>
                    <a:p>
                      <a:r>
                        <a:rPr lang="en-US" sz="1600" kern="1200" dirty="0">
                          <a:solidFill>
                            <a:schemeClr val="bg1">
                              <a:lumMod val="85000"/>
                            </a:schemeClr>
                          </a:solidFill>
                          <a:effectLst/>
                        </a:rPr>
                        <a:t>Save this </a:t>
                      </a:r>
                      <a:r>
                        <a:rPr lang="en-US" sz="1600" kern="1200" dirty="0" err="1">
                          <a:solidFill>
                            <a:schemeClr val="bg1">
                              <a:lumMod val="85000"/>
                            </a:schemeClr>
                          </a:solidFill>
                          <a:effectLst/>
                        </a:rPr>
                        <a:t>DStream's</a:t>
                      </a:r>
                      <a:r>
                        <a:rPr lang="en-US" sz="1600" kern="1200" dirty="0">
                          <a:solidFill>
                            <a:schemeClr val="bg1">
                              <a:lumMod val="85000"/>
                            </a:schemeClr>
                          </a:solidFill>
                          <a:effectLst/>
                        </a:rPr>
                        <a:t> contents as Hadoop files. The file name at each batch interval is generated based on prefix and suffix: "prefix-TIME_IN_MS[.suffix]".</a:t>
                      </a:r>
                      <a:endParaRPr lang="en-US" sz="1600" dirty="0">
                        <a:solidFill>
                          <a:schemeClr val="bg1">
                            <a:lumMod val="85000"/>
                          </a:schemeClr>
                        </a:solidFill>
                      </a:endParaRPr>
                    </a:p>
                  </a:txBody>
                  <a:tcPr/>
                </a:tc>
                <a:extLst>
                  <a:ext uri="{0D108BD9-81ED-4DB2-BD59-A6C34878D82A}">
                    <a16:rowId xmlns:a16="http://schemas.microsoft.com/office/drawing/2014/main" val="116415290"/>
                  </a:ext>
                </a:extLst>
              </a:tr>
              <a:tr h="573318">
                <a:tc>
                  <a:txBody>
                    <a:bodyPr/>
                    <a:lstStyle/>
                    <a:p>
                      <a:r>
                        <a:rPr lang="en-US" sz="1800" kern="1200" dirty="0" err="1">
                          <a:solidFill>
                            <a:srgbClr val="00FFFF"/>
                          </a:solidFill>
                          <a:effectLst/>
                          <a:latin typeface="Consolas" panose="020B0609020204030204" pitchFamily="49" charset="0"/>
                        </a:rPr>
                        <a:t>foreachRDD</a:t>
                      </a:r>
                      <a:r>
                        <a:rPr lang="en-US" sz="1800" kern="1200" dirty="0">
                          <a:solidFill>
                            <a:schemeClr val="bg1"/>
                          </a:solidFill>
                          <a:effectLst/>
                          <a:latin typeface="Consolas" panose="020B0609020204030204" pitchFamily="49" charset="0"/>
                        </a:rPr>
                        <a:t>(</a:t>
                      </a:r>
                      <a:r>
                        <a:rPr lang="en-US" sz="1800" i="1" kern="1200" dirty="0" err="1">
                          <a:solidFill>
                            <a:schemeClr val="bg1"/>
                          </a:solidFill>
                          <a:effectLst/>
                          <a:latin typeface="Consolas" panose="020B0609020204030204" pitchFamily="49" charset="0"/>
                        </a:rPr>
                        <a:t>func</a:t>
                      </a:r>
                      <a:r>
                        <a:rPr lang="en-US" sz="1800" kern="1200" dirty="0">
                          <a:solidFill>
                            <a:schemeClr val="bg1"/>
                          </a:solidFill>
                          <a:effectLst/>
                          <a:latin typeface="Consolas" panose="020B0609020204030204" pitchFamily="49" charset="0"/>
                        </a:rPr>
                        <a:t>)</a:t>
                      </a:r>
                      <a:endParaRPr lang="en-US" dirty="0">
                        <a:solidFill>
                          <a:schemeClr val="bg1"/>
                        </a:solidFill>
                        <a:latin typeface="Consolas" panose="020B0609020204030204" pitchFamily="49" charset="0"/>
                      </a:endParaRPr>
                    </a:p>
                  </a:txBody>
                  <a:tcPr>
                    <a:solidFill>
                      <a:schemeClr val="tx1">
                        <a:lumMod val="85000"/>
                        <a:lumOff val="15000"/>
                      </a:schemeClr>
                    </a:solidFill>
                  </a:tcPr>
                </a:tc>
                <a:tc>
                  <a:txBody>
                    <a:bodyPr/>
                    <a:lstStyle/>
                    <a:p>
                      <a:r>
                        <a:rPr lang="en-US" sz="1600" kern="1200" dirty="0">
                          <a:effectLst/>
                        </a:rPr>
                        <a:t>The most generic output operator that applies a function, </a:t>
                      </a:r>
                      <a:r>
                        <a:rPr lang="en-US" sz="1600" kern="1200" dirty="0" err="1">
                          <a:effectLst/>
                        </a:rPr>
                        <a:t>func</a:t>
                      </a:r>
                      <a:r>
                        <a:rPr lang="en-US" sz="1600" kern="1200" dirty="0">
                          <a:effectLst/>
                        </a:rPr>
                        <a:t>, to each RDD generated from the stream. This function should push the data in each RDD to an external system, such as saving the RDD to files, or writing it over the network to a database. </a:t>
                      </a:r>
                      <a:endParaRPr lang="en-US" sz="1600" dirty="0"/>
                    </a:p>
                  </a:txBody>
                  <a:tcPr/>
                </a:tc>
                <a:extLst>
                  <a:ext uri="{0D108BD9-81ED-4DB2-BD59-A6C34878D82A}">
                    <a16:rowId xmlns:a16="http://schemas.microsoft.com/office/drawing/2014/main" val="250997844"/>
                  </a:ext>
                </a:extLst>
              </a:tr>
              <a:tr h="573318">
                <a:tc gridSpan="2">
                  <a:txBody>
                    <a:bodyPr/>
                    <a:lstStyle/>
                    <a:p>
                      <a:r>
                        <a:rPr lang="en-US" dirty="0"/>
                        <a:t>* Greyed out indicates no support from Python API</a:t>
                      </a:r>
                    </a:p>
                  </a:txBody>
                  <a:tcPr/>
                </a:tc>
                <a:tc hMerge="1">
                  <a:txBody>
                    <a:bodyPr/>
                    <a:lstStyle/>
                    <a:p>
                      <a:endParaRPr lang="en-US" dirty="0"/>
                    </a:p>
                  </a:txBody>
                  <a:tcPr/>
                </a:tc>
                <a:extLst>
                  <a:ext uri="{0D108BD9-81ED-4DB2-BD59-A6C34878D82A}">
                    <a16:rowId xmlns:a16="http://schemas.microsoft.com/office/drawing/2014/main" val="1300402943"/>
                  </a:ext>
                </a:extLst>
              </a:tr>
            </a:tbl>
          </a:graphicData>
        </a:graphic>
      </p:graphicFrame>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r>
              <a:rPr lang="en-US" dirty="0">
                <a:solidFill>
                  <a:schemeClr val="bg1"/>
                </a:solidFill>
                <a:latin typeface="Roboto" pitchFamily="2" charset="0"/>
                <a:ea typeface="Roboto" pitchFamily="2" charset="0"/>
              </a:rPr>
              <a:t>To the Code!</a:t>
            </a:r>
          </a:p>
        </p:txBody>
      </p:sp>
    </p:spTree>
    <p:extLst>
      <p:ext uri="{BB962C8B-B14F-4D97-AF65-F5344CB8AC3E}">
        <p14:creationId xmlns:p14="http://schemas.microsoft.com/office/powerpoint/2010/main" val="2932509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392</TotalTime>
  <Words>193</Words>
  <Application>Microsoft Office PowerPoint</Application>
  <PresentationFormat>Widescreen</PresentationFormat>
  <Paragraphs>27</Paragraphs>
  <Slides>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Calibri Light</vt:lpstr>
      <vt:lpstr>Consolas</vt:lpstr>
      <vt:lpstr>Roboto</vt:lpstr>
      <vt:lpstr>Office Theme</vt:lpstr>
      <vt:lpstr>Output Operations on DStreams</vt:lpstr>
      <vt:lpstr>Overview</vt:lpstr>
      <vt:lpstr>Currently Defined Output Operations</vt:lpstr>
      <vt:lpstr>To the Code!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27</cp:revision>
  <dcterms:created xsi:type="dcterms:W3CDTF">2017-10-26T16:43:38Z</dcterms:created>
  <dcterms:modified xsi:type="dcterms:W3CDTF">2017-12-11T00:43:32Z</dcterms:modified>
</cp:coreProperties>
</file>

<file path=docProps/thumbnail.jpeg>
</file>